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526" r:id="rId3"/>
    <p:sldId id="534" r:id="rId4"/>
    <p:sldId id="528" r:id="rId5"/>
    <p:sldId id="527" r:id="rId6"/>
    <p:sldId id="531" r:id="rId7"/>
    <p:sldId id="530" r:id="rId8"/>
    <p:sldId id="539" r:id="rId9"/>
    <p:sldId id="536" r:id="rId10"/>
    <p:sldId id="537" r:id="rId11"/>
    <p:sldId id="538" r:id="rId12"/>
    <p:sldId id="535" r:id="rId13"/>
    <p:sldId id="533" r:id="rId14"/>
    <p:sldId id="54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9E804-AF5D-40F1-8E2D-1CF9CE5244A0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96557-EC53-4C3D-B5D8-EE5051636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96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8975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257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09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3830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39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937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6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1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950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267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18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10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57A5EB-D8BE-4DB1-A947-25C41FA5246D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B85941-388F-462A-E84A-AD0EE0272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F5494AC-785F-6811-493A-D87E6EFCA2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50B916-FF28-9B11-A482-B0482324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8309570-02AF-B7BE-1276-15CF2D03A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DEFEC72-6376-28E1-1C8E-717ED37C3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9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03A05B-644A-32FE-F2FF-0BB98D374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92B20D-6CA9-56FA-9F6B-2A549DF7FB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466A822-5A6D-D451-64C7-314BA8366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77ADDA-BC9C-A9C1-07C5-21AD45887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593E0B-C1EB-8351-A8BA-7932809D4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284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6734CCB-BE71-C066-6F2A-162749826D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1C2C09-911B-B1FD-BF54-A9B0D777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4EE76E-CCDE-D0B5-F6BF-CF0BA610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DBA845-7902-FFA8-6CDD-E6C425E0D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AAA5F2-03D6-5DFD-23A2-84A763826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47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2698C-136A-C3A8-BFBD-C8910AB5C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84598D-E89F-0E1B-B166-8438F0AD6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5F3A1E-FBBD-5C4D-524C-502703B9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9184B0-BB8E-D426-FE65-29E41B05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E80314-C606-A8C7-B264-583A93049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68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880ABF-321B-31CB-80AA-1F8164D3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59EB6A2-760A-7BB8-EAF8-1F64AD31ED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601D85-3A4B-A789-B35F-3E489A22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4C5FFA-9BA1-14FC-3E17-FB0051CF3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EB9EB83-4390-5ACE-CFA4-423B96DA9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21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D34861-8A0E-2C3F-1A1F-26E82070E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BE73DD-B6BB-A7CF-2293-2666D87AA6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778CADD-C117-FC42-5173-FCD582F353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9E7823F-38DD-74FC-602C-4C0A7B681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16D3D7-266A-ED23-C183-1A41DD0C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810B492-C035-9950-810F-782623586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4B624-8040-8D52-74BA-E37B076E4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C4AE8F-14F6-9126-8E6F-119DFD6A76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84EF92-4E60-3917-0F47-91935737F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E49CE75-21A9-BF40-A64B-FED405A57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38A8521-8815-1FF9-8C6A-D1039C9BB1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32DB2E-62A5-E0CA-9F00-0CDF238F1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EFB152A-9FA9-F6FE-059E-EBB849F76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E889C2E-B770-9882-379D-01F3D6377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2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1EDAC5-CF6C-2D9F-02E7-3110C5757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D32F7A6-2FDC-C20F-E1B6-8D63960DE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56C987F-C10F-E9F4-FE61-8704BA65B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1B01FB-C65D-417B-16D7-40E83A73F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75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D3C7C2D-3418-C056-CB72-175641DD3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72C7A2-1CD2-EF52-BADB-B0670F50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53906BF-5BDE-FB32-94BF-384E99B8E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478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4035C1-3A76-5696-D17E-2EF622043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91A491-4DFB-50BA-05B4-FFA8423169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F43476-4488-C3C0-D51F-A8F674B04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0F3087C-0E02-0C39-91A4-FD79A8E67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F1F563E-A94F-2048-5456-75DC267A2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F83063-4ED7-AED9-C01D-4F98EEFCE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4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BD2BF3-E8AE-E4C7-EB60-E211DED2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EC76B6-5AD9-A379-FFEB-1FDA2A564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8686E2-694A-3E20-3DA5-00D762E09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4E5B552-DE10-AD09-8523-E043AF15A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709C8B-964A-6FFD-138A-051047F0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A93734-CE57-FC55-A0AF-B5A2B0D5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9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3DC5A9-64B6-28A9-39AE-F275A069C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7F39C9-BA51-B906-9773-43E782902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6464B7-CDB3-D8F3-85BE-4A633A8E0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9D823-D2AD-4302-9F17-D3A1B92BDB4C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F0B10C-5D1A-442A-9D50-35163D6D8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1681652-3581-44E0-CE48-2B018FAE54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5529B-C419-4A79-8830-D58BB151C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2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gbarlow@mapc.org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rgbClr val="004A91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1" t="868" r="1082" b="1367"/>
          <a:stretch/>
        </p:blipFill>
        <p:spPr>
          <a:xfrm>
            <a:off x="0" y="0"/>
            <a:ext cx="8641393" cy="689316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46831" y="-1"/>
            <a:ext cx="3927231" cy="6893169"/>
          </a:xfrm>
          <a:prstGeom prst="rect">
            <a:avLst/>
          </a:prstGeom>
          <a:solidFill>
            <a:srgbClr val="9AAB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-35169"/>
            <a:ext cx="12274061" cy="6893169"/>
          </a:xfrm>
          <a:prstGeom prst="rect">
            <a:avLst/>
          </a:prstGeom>
          <a:solidFill>
            <a:srgbClr val="004A91">
              <a:alpha val="8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1427520"/>
            <a:ext cx="12274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spc="300" dirty="0">
                <a:solidFill>
                  <a:srgbClr val="F4F4F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METROPOLITAN AREA PLANNING COUNCIL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2164053"/>
            <a:ext cx="12274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4F4F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Inflation Reduction Act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3580282"/>
            <a:ext cx="12274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4F4F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December 2022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753" y="5806185"/>
            <a:ext cx="1463040" cy="80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5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Transportation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November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4A8F4018-5CC4-E949-A8EC-BA65532A7660}"/>
              </a:ext>
            </a:extLst>
          </p:cNvPr>
          <p:cNvSpPr txBox="1">
            <a:spLocks/>
          </p:cNvSpPr>
          <p:nvPr/>
        </p:nvSpPr>
        <p:spPr>
          <a:xfrm>
            <a:off x="720340" y="1304310"/>
            <a:ext cx="10292801" cy="1822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r>
              <a:rPr lang="en-US" sz="2400" dirty="0">
                <a:solidFill>
                  <a:srgbClr val="333333"/>
                </a:solidFill>
                <a:latin typeface="Tw Cen MT" panose="020B0602020104020603" pitchFamily="34" charset="0"/>
              </a:rPr>
              <a:t>$3 billion for 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a Port Pollution Program* at EPA to award grants and rebates to state and local governments with jurisdiction over a port or port authority: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Purchasing or installing zero-emission port equipment or technology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Planning and permitting related to the purchase or installation of zero-emission port equipment or technology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Developing qualified climate action plans</a:t>
            </a:r>
          </a:p>
          <a:p>
            <a:pPr algn="l" fontAlgn="base"/>
            <a:endParaRPr lang="en-US" sz="1600" b="0" i="0" dirty="0">
              <a:solidFill>
                <a:srgbClr val="333333"/>
              </a:solidFill>
              <a:effectLst/>
              <a:latin typeface="acumin-pro"/>
            </a:endParaRPr>
          </a:p>
          <a:p>
            <a:pPr algn="l" fontAlgn="base"/>
            <a:endParaRPr lang="en-US" sz="2800" b="0" i="0" dirty="0">
              <a:solidFill>
                <a:srgbClr val="333333"/>
              </a:solidFill>
              <a:effectLst/>
              <a:latin typeface="acumin-pro"/>
            </a:endParaRPr>
          </a:p>
          <a:p>
            <a:pPr algn="l" fontAlgn="base"/>
            <a:endParaRPr lang="en-US" sz="26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algn="l">
              <a:spcBef>
                <a:spcPts val="600"/>
              </a:spcBef>
            </a:pPr>
            <a:endParaRPr lang="en-US" sz="3000" b="1" i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algn="l">
              <a:spcBef>
                <a:spcPts val="600"/>
              </a:spcBef>
            </a:pP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88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Buildings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November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AF1C900A-01FB-DC85-F93E-6F141E42CC02}"/>
              </a:ext>
            </a:extLst>
          </p:cNvPr>
          <p:cNvSpPr txBox="1">
            <a:spLocks/>
          </p:cNvSpPr>
          <p:nvPr/>
        </p:nvSpPr>
        <p:spPr>
          <a:xfrm>
            <a:off x="649655" y="1225056"/>
            <a:ext cx="10892689" cy="1822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r>
              <a:rPr lang="en-US" sz="24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$9 billion DoE Energy Consumer Rebate </a:t>
            </a:r>
            <a:r>
              <a:rPr lang="en-US" sz="2400" dirty="0">
                <a:solidFill>
                  <a:srgbClr val="333333"/>
                </a:solidFill>
                <a:latin typeface="Tw Cen MT" panose="020B0602020104020603" pitchFamily="34" charset="0"/>
              </a:rPr>
              <a:t>Programs 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Tw Cen MT" panose="020B0602020104020603" pitchFamily="34" charset="0"/>
              </a:rPr>
              <a:t>Will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 award grants to state energy offices (MA EEA) to develop and implement a high-efficiency electric home rebate program for low- or moderate-income households or owners of multifamily buildings where at least 50 percent of the residents are low- or moderate-income</a:t>
            </a:r>
            <a:endParaRPr lang="en-US" sz="2000" dirty="0">
              <a:solidFill>
                <a:srgbClr val="333333"/>
              </a:solidFill>
              <a:latin typeface="Tw Cen MT" panose="020B0602020104020603" pitchFamily="34" charset="0"/>
            </a:endParaRP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High-Energy Electric Home Program *</a:t>
            </a:r>
          </a:p>
          <a:p>
            <a:pPr marL="342900" indent="-3429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Tw Cen MT" panose="020B0602020104020603" pitchFamily="34" charset="0"/>
              </a:rPr>
              <a:t>Home Energy Performance-Based, Whole-House Rebates program*</a:t>
            </a:r>
            <a:endParaRPr lang="en-US" sz="1600" b="0" i="0" dirty="0">
              <a:solidFill>
                <a:srgbClr val="333333"/>
              </a:solidFill>
              <a:effectLst/>
              <a:latin typeface="Tw Cen MT" panose="020B0602020104020603" pitchFamily="34" charset="0"/>
            </a:endParaRPr>
          </a:p>
          <a:p>
            <a:pPr algn="l">
              <a:spcBef>
                <a:spcPts val="600"/>
              </a:spcBef>
            </a:pPr>
            <a:endParaRPr lang="en-US" sz="2400" dirty="0">
              <a:solidFill>
                <a:srgbClr val="333333"/>
              </a:solidFill>
              <a:latin typeface="Tw Cen MT" panose="020B0602020104020603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sz="24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$1 billion to DOE to award grants to states and local governments to adopt the latest building energy or zero-energy codes for residential and commercial buildings</a:t>
            </a:r>
          </a:p>
          <a:p>
            <a:pPr algn="l">
              <a:spcBef>
                <a:spcPts val="600"/>
              </a:spcBef>
            </a:pPr>
            <a:endParaRPr lang="en-US" sz="2400" dirty="0">
              <a:solidFill>
                <a:srgbClr val="333333"/>
              </a:solidFill>
              <a:latin typeface="Tw Cen MT" panose="020B0602020104020603" pitchFamily="34" charset="0"/>
            </a:endParaRPr>
          </a:p>
          <a:p>
            <a:pPr algn="l">
              <a:spcBef>
                <a:spcPts val="600"/>
              </a:spcBef>
            </a:pPr>
            <a:r>
              <a:rPr lang="en-US" sz="2400" dirty="0">
                <a:solidFill>
                  <a:srgbClr val="333333"/>
                </a:solidFill>
                <a:latin typeface="Tw Cen MT" panose="020B0602020104020603" pitchFamily="34" charset="0"/>
              </a:rPr>
              <a:t>$1 billion for </a:t>
            </a:r>
            <a:r>
              <a:rPr lang="en-US" sz="240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U.</a:t>
            </a:r>
            <a:r>
              <a:rPr lang="en-US" sz="24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S. Department of Housing and Urban Development (HUD) to provide loans and grants to fund energy and water efficiency projects in affordable housing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6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Clean Energy Development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December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245D43-2146-F61E-309E-516CFBC2C2E5}"/>
              </a:ext>
            </a:extLst>
          </p:cNvPr>
          <p:cNvSpPr txBox="1">
            <a:spLocks/>
          </p:cNvSpPr>
          <p:nvPr/>
        </p:nvSpPr>
        <p:spPr>
          <a:xfrm>
            <a:off x="545012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92929"/>
                </a:solidFill>
                <a:effectLst/>
                <a:latin typeface="Tw Cen MT" panose="020B0602020104020603" pitchFamily="34" charset="0"/>
              </a:rPr>
              <a:t>Expansion and Extension of </a:t>
            </a:r>
            <a:r>
              <a:rPr lang="en-US" dirty="0">
                <a:solidFill>
                  <a:srgbClr val="292929"/>
                </a:solidFill>
                <a:latin typeface="Tw Cen MT" panose="020B0602020104020603" pitchFamily="34" charset="0"/>
              </a:rPr>
              <a:t>Tax Credits for Clean Energy Development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92929"/>
                </a:solidFill>
                <a:effectLst/>
                <a:latin typeface="Tw Cen MT" panose="020B0602020104020603" pitchFamily="34" charset="0"/>
              </a:rPr>
              <a:t>Production Tax Credit and the Investment Tax Credit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292929"/>
                </a:solidFill>
                <a:latin typeface="Tw Cen MT" panose="020B0602020104020603" pitchFamily="34" charset="0"/>
              </a:rPr>
              <a:t>Can be </a:t>
            </a:r>
            <a:r>
              <a:rPr lang="en-US" b="0" i="0" dirty="0">
                <a:solidFill>
                  <a:srgbClr val="292929"/>
                </a:solidFill>
                <a:effectLst/>
                <a:latin typeface="Tw Cen MT" panose="020B0602020104020603" pitchFamily="34" charset="0"/>
              </a:rPr>
              <a:t>used to help finance renewable energy projects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292929"/>
                </a:solidFill>
                <a:effectLst/>
                <a:latin typeface="Tw Cen MT" panose="020B0602020104020603" pitchFamily="34" charset="0"/>
              </a:rPr>
              <a:t>Local governments with municipal utilities that finance a clean energy capital project, such as a solar array, will be eligible for the direct pay option for installing such a project in the community</a:t>
            </a:r>
            <a:endParaRPr lang="en-US" dirty="0">
              <a:latin typeface="Tw Cen MT" panose="020B0602020104020603" pitchFamily="34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1186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Individual Tax Credits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December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245D43-2146-F61E-309E-516CFBC2C2E5}"/>
              </a:ext>
            </a:extLst>
          </p:cNvPr>
          <p:cNvSpPr txBox="1">
            <a:spLocks/>
          </p:cNvSpPr>
          <p:nvPr/>
        </p:nvSpPr>
        <p:spPr>
          <a:xfrm>
            <a:off x="545012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14141"/>
                </a:solidFill>
                <a:effectLst/>
                <a:latin typeface="Faustina"/>
              </a:rPr>
              <a:t>Energy Efficiency Improvements and residential energy property expenditures (through 2032)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14141"/>
                </a:solidFill>
                <a:latin typeface="Faustina"/>
                <a:cs typeface="Calibri" panose="020F0502020204030204"/>
              </a:rPr>
              <a:t>Raises dollar limit on “clean vehicle credit” for vehicles purchased beginning in 2023 (through 2032)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414141"/>
                </a:solidFill>
                <a:latin typeface="Faustina"/>
                <a:cs typeface="Calibri" panose="020F0502020204030204"/>
              </a:rPr>
              <a:t>Used vehicle credit for vehicles purchased after 2022*</a:t>
            </a:r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0883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endParaRPr lang="en-US" sz="40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December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245D43-2146-F61E-309E-516CFBC2C2E5}"/>
              </a:ext>
            </a:extLst>
          </p:cNvPr>
          <p:cNvSpPr txBox="1">
            <a:spLocks/>
          </p:cNvSpPr>
          <p:nvPr/>
        </p:nvSpPr>
        <p:spPr>
          <a:xfrm>
            <a:off x="545012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800" b="1" dirty="0">
                <a:latin typeface="Tw Cen MT" panose="020B0602020104020603" pitchFamily="34" charset="0"/>
                <a:cs typeface="Calibri" panose="020F0502020204030204"/>
              </a:rPr>
              <a:t>Questions</a:t>
            </a:r>
            <a:r>
              <a:rPr lang="en-US" dirty="0">
                <a:latin typeface="Tw Cen MT" panose="020B0602020104020603" pitchFamily="34" charset="0"/>
                <a:cs typeface="Calibri" panose="020F0502020204030204"/>
              </a:rPr>
              <a:t>?</a:t>
            </a:r>
          </a:p>
          <a:p>
            <a:pPr algn="l"/>
            <a:endParaRPr lang="en-US" dirty="0">
              <a:latin typeface="Tw Cen MT" panose="020B0602020104020603" pitchFamily="34" charset="0"/>
              <a:cs typeface="Calibri" panose="020F0502020204030204"/>
            </a:endParaRPr>
          </a:p>
          <a:p>
            <a:pPr algn="l"/>
            <a:r>
              <a:rPr lang="en-US" dirty="0">
                <a:latin typeface="Tw Cen MT" panose="020B0602020104020603" pitchFamily="34" charset="0"/>
                <a:cs typeface="Calibri" panose="020F0502020204030204"/>
              </a:rPr>
              <a:t>Georgia Barlow</a:t>
            </a:r>
          </a:p>
          <a:p>
            <a:pPr algn="l"/>
            <a:r>
              <a:rPr lang="en-US" dirty="0">
                <a:latin typeface="Tw Cen MT" panose="020B0602020104020603" pitchFamily="34" charset="0"/>
                <a:cs typeface="Calibri" panose="020F0502020204030204"/>
                <a:hlinkClick r:id="rId5"/>
              </a:rPr>
              <a:t>gbarlow@mapc.org</a:t>
            </a:r>
            <a:endParaRPr lang="en-US" dirty="0">
              <a:latin typeface="Tw Cen MT" panose="020B0602020104020603" pitchFamily="34" charset="0"/>
              <a:cs typeface="Calibri" panose="020F0502020204030204"/>
            </a:endParaRPr>
          </a:p>
          <a:p>
            <a:pPr algn="l"/>
            <a:r>
              <a:rPr lang="en-US" dirty="0">
                <a:latin typeface="Tw Cen MT" panose="020B0602020104020603" pitchFamily="34" charset="0"/>
                <a:cs typeface="Calibri" panose="020F0502020204030204"/>
              </a:rPr>
              <a:t>(207) 351-7502</a:t>
            </a:r>
          </a:p>
        </p:txBody>
      </p:sp>
    </p:spTree>
    <p:extLst>
      <p:ext uri="{BB962C8B-B14F-4D97-AF65-F5344CB8AC3E}">
        <p14:creationId xmlns:p14="http://schemas.microsoft.com/office/powerpoint/2010/main" val="322020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IRA Overview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568949" y="1304310"/>
            <a:ext cx="11349889" cy="18223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Signed by President Biden on August 16, 2022</a:t>
            </a:r>
          </a:p>
          <a:p>
            <a:pPr algn="l">
              <a:spcBef>
                <a:spcPts val="600"/>
              </a:spcBef>
            </a:pP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Projected to reduce the federal deficit by $300 billion by 2031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algn="l">
              <a:spcBef>
                <a:spcPts val="600"/>
              </a:spcBef>
            </a:pPr>
            <a:endParaRPr lang="en-US" sz="3000" b="1" i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algn="l">
              <a:spcBef>
                <a:spcPts val="600"/>
              </a:spcBef>
            </a:pPr>
            <a:endParaRPr lang="en-US" sz="3000" b="1" i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algn="l">
              <a:spcBef>
                <a:spcPts val="600"/>
              </a:spcBef>
            </a:pP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December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645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IRA Overview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December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6C79EA-60FA-F20F-C7FD-81B29059958D}"/>
              </a:ext>
            </a:extLst>
          </p:cNvPr>
          <p:cNvSpPr txBox="1">
            <a:spLocks/>
          </p:cNvSpPr>
          <p:nvPr/>
        </p:nvSpPr>
        <p:spPr>
          <a:xfrm>
            <a:off x="649941" y="139590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IRA creates, extends, and expands clean energy and climate resilience programs, access to health care, and tax provisions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Programs are moving through various federal and state departments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Some programs will begin in early 2023, others are currently in comment period and are still creating the regulations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IRA includes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Tax credits (or direct pay) for local, government, non-profit, private entities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Individual tax credits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Grant programs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>
              <a:latin typeface="Tw Cen MT" panose="020B0602020104020603" pitchFamily="34" charset="0"/>
              <a:ea typeface="+mn-lt"/>
              <a:cs typeface="+mn-lt"/>
            </a:endParaRPr>
          </a:p>
          <a:p>
            <a:pPr lvl="1" algn="l"/>
            <a:endParaRPr lang="en-US" dirty="0">
              <a:latin typeface="Tw Cen MT" panose="020B0602020104020603" pitchFamily="34" charset="0"/>
              <a:cs typeface="Calibri" panose="020F0502020204030204"/>
            </a:endParaRP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17428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Healthcare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December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8E11A1-0686-DA49-7FB7-7C53F3B571CB}"/>
              </a:ext>
            </a:extLst>
          </p:cNvPr>
          <p:cNvSpPr txBox="1">
            <a:spLocks/>
          </p:cNvSpPr>
          <p:nvPr/>
        </p:nvSpPr>
        <p:spPr>
          <a:xfrm>
            <a:off x="545012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No cost for all CDC recommended vaccines provided to Medicare beneficiaries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Caps the cost of prescription drugs for individuals on Medicare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ea typeface="+mn-lt"/>
                <a:cs typeface="+mn-lt"/>
              </a:rPr>
              <a:t>Extends the broadened eligibility for ACA health insurance subsidies to individuals with incomes over 400 % of the federal poverty line through FY 2025.</a:t>
            </a:r>
            <a:endParaRPr lang="en-US" dirty="0">
              <a:latin typeface="Tw Cen MT" panose="020B0602020104020603" pitchFamily="34" charset="0"/>
              <a:cs typeface="Calibri" panose="020F0502020204030204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Tw Cen MT" panose="020B0602020104020603" pitchFamily="34" charset="0"/>
                <a:cs typeface="Calibri" panose="020F0502020204030204"/>
              </a:rPr>
              <a:t>Places up to a 95% excise tax penalty on pharmaceutical manufacturers as a penalty for non-compliance in negotiating drug prices for Medicaid </a:t>
            </a:r>
          </a:p>
          <a:p>
            <a:endParaRPr lang="en-US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401073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Tax Provisions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631440" y="1304310"/>
            <a:ext cx="11201972" cy="1822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  <a:cs typeface="Calibri"/>
              </a:rPr>
              <a:t>Includes an additional $80 billion for the IRS across 10 years to address the “tax gap”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  <a:cs typeface="Calibri"/>
              </a:rPr>
              <a:t>this is estimated to raise $204 billion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  <a:cs typeface="Calibri"/>
              </a:rPr>
              <a:t>New 1% tax on corporate stock buybacks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Tw Cen MT" panose="020B0602020104020603" pitchFamily="34" charset="0"/>
                <a:cs typeface="Calibri"/>
              </a:rPr>
              <a:t>New 15% corporate alternative minimum tax for corporations with profits over $1 billion</a:t>
            </a:r>
          </a:p>
          <a:p>
            <a:pPr algn="l">
              <a:spcBef>
                <a:spcPts val="600"/>
              </a:spcBef>
            </a:pP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November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6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Climate Overview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December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84310E-DEA5-807D-5090-FE1AFE96B0EE}"/>
              </a:ext>
            </a:extLst>
          </p:cNvPr>
          <p:cNvSpPr txBox="1">
            <a:spLocks/>
          </p:cNvSpPr>
          <p:nvPr/>
        </p:nvSpPr>
        <p:spPr>
          <a:xfrm>
            <a:off x="545012" y="125333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14141"/>
              </a:solidFill>
              <a:effectLst/>
              <a:latin typeface="Faustina"/>
            </a:endParaRPr>
          </a:p>
          <a:p>
            <a:pPr algn="l"/>
            <a:r>
              <a:rPr lang="en-US" b="1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$369 billion for clean energy and climate provisions </a:t>
            </a:r>
          </a:p>
          <a:p>
            <a:pPr algn="l"/>
            <a:r>
              <a:rPr lang="en-US" b="1" dirty="0">
                <a:solidFill>
                  <a:srgbClr val="333333"/>
                </a:solidFill>
                <a:latin typeface="Tw Cen MT" panose="020B0602020104020603" pitchFamily="34" charset="0"/>
              </a:rPr>
              <a:t>Estimated to cut US green house gas emissions by 40% by 2030</a:t>
            </a:r>
          </a:p>
          <a:p>
            <a:pPr algn="l"/>
            <a:r>
              <a:rPr lang="en-US" sz="2000" b="1" dirty="0">
                <a:solidFill>
                  <a:srgbClr val="333333"/>
                </a:solidFill>
                <a:latin typeface="Tw Cen MT" panose="020B0602020104020603" pitchFamily="34" charset="0"/>
              </a:rPr>
              <a:t> </a:t>
            </a:r>
            <a:endParaRPr lang="en-US" b="0" i="0" dirty="0">
              <a:solidFill>
                <a:srgbClr val="555555"/>
              </a:solidFill>
              <a:effectLst/>
              <a:latin typeface="Tw Cen MT" panose="020B0602020104020603" pitchFamily="34" charset="0"/>
            </a:endParaRPr>
          </a:p>
          <a:p>
            <a:pPr lvl="2" algn="l"/>
            <a:r>
              <a:rPr lang="en-US" sz="2000" b="0" i="0" dirty="0">
                <a:solidFill>
                  <a:srgbClr val="555555"/>
                </a:solidFill>
                <a:effectLst/>
                <a:latin typeface="Tw Cen MT" panose="020B0602020104020603" pitchFamily="34" charset="0"/>
              </a:rPr>
              <a:t> </a:t>
            </a:r>
            <a:endParaRPr lang="en-US" sz="2000" dirty="0">
              <a:latin typeface="Tw Cen MT" panose="020B0602020104020603" pitchFamily="34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0446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Tax Credit Updates in the IRA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December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8EB79A01-7245-C4DD-F60B-DBC0ED025386}"/>
              </a:ext>
            </a:extLst>
          </p:cNvPr>
          <p:cNvSpPr txBox="1">
            <a:spLocks/>
          </p:cNvSpPr>
          <p:nvPr/>
        </p:nvSpPr>
        <p:spPr>
          <a:xfrm>
            <a:off x="491224" y="10252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414141"/>
              </a:solidFill>
              <a:effectLst/>
              <a:latin typeface="Faustina"/>
            </a:endParaRPr>
          </a:p>
          <a:p>
            <a:pPr algn="l"/>
            <a:r>
              <a:rPr lang="en-US" sz="2000" b="1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IRA also allows for direct pay in lieu of certain tax credits 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14141"/>
                </a:solidFill>
                <a:effectLst/>
                <a:latin typeface="Tw Cen MT" panose="020B0602020104020603" pitchFamily="34" charset="0"/>
              </a:rPr>
              <a:t>Direct pay is limited to certain non-taxable entities (2023-2033)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Removes the need to rely on outside financing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33333"/>
                </a:solidFill>
                <a:latin typeface="Tw Cen MT" panose="020B0602020104020603" pitchFamily="34" charset="0"/>
              </a:rPr>
              <a:t>The T</a:t>
            </a:r>
            <a:r>
              <a:rPr lang="en-US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reasury Department has not announced the process to elect for direct pay</a:t>
            </a:r>
          </a:p>
          <a:p>
            <a:pPr algn="l"/>
            <a:r>
              <a:rPr lang="en-US" sz="2000" b="1" i="0" dirty="0">
                <a:solidFill>
                  <a:srgbClr val="555555"/>
                </a:solidFill>
                <a:effectLst/>
                <a:latin typeface="Tw Cen MT" panose="020B0602020104020603" pitchFamily="34" charset="0"/>
              </a:rPr>
              <a:t>IRA incorporates additional incentives: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55555"/>
                </a:solidFill>
                <a:latin typeface="Tw Cen MT" panose="020B0602020104020603" pitchFamily="34" charset="0"/>
              </a:rPr>
              <a:t>P</a:t>
            </a:r>
            <a:r>
              <a:rPr lang="en-US" b="0" i="0" dirty="0">
                <a:solidFill>
                  <a:srgbClr val="555555"/>
                </a:solidFill>
                <a:effectLst/>
                <a:latin typeface="Tw Cen MT" panose="020B0602020104020603" pitchFamily="34" charset="0"/>
              </a:rPr>
              <a:t>aying wages at prevailing rates and providing apprenticeship programs</a:t>
            </a:r>
          </a:p>
          <a:p>
            <a:pPr marL="1257300" lvl="2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555555"/>
                </a:solidFill>
                <a:latin typeface="Tw Cen MT" panose="020B0602020104020603" pitchFamily="34" charset="0"/>
              </a:rPr>
              <a:t>The treasury just released the guidelines for what these requirements mean</a:t>
            </a:r>
            <a:endParaRPr lang="en-US" sz="2000" b="0" i="0" dirty="0">
              <a:solidFill>
                <a:srgbClr val="555555"/>
              </a:solidFill>
              <a:effectLst/>
              <a:latin typeface="Tw Cen MT" panose="020B0602020104020603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55555"/>
                </a:solidFill>
                <a:latin typeface="Tw Cen MT" panose="020B0602020104020603" pitchFamily="34" charset="0"/>
              </a:rPr>
              <a:t>Projects in l</a:t>
            </a:r>
            <a:r>
              <a:rPr lang="en-US" b="0" i="0" dirty="0">
                <a:solidFill>
                  <a:srgbClr val="555555"/>
                </a:solidFill>
                <a:effectLst/>
                <a:latin typeface="Tw Cen MT" panose="020B0602020104020603" pitchFamily="34" charset="0"/>
              </a:rPr>
              <a:t>ow-income communities, former energy communities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55555"/>
                </a:solidFill>
                <a:latin typeface="Tw Cen MT" panose="020B0602020104020603" pitchFamily="34" charset="0"/>
              </a:rPr>
              <a:t>Meeting d</a:t>
            </a:r>
            <a:r>
              <a:rPr lang="en-US" b="0" i="0" dirty="0">
                <a:solidFill>
                  <a:srgbClr val="555555"/>
                </a:solidFill>
                <a:effectLst/>
                <a:latin typeface="Tw Cen MT" panose="020B0602020104020603" pitchFamily="34" charset="0"/>
              </a:rPr>
              <a:t>omestic content threshold </a:t>
            </a:r>
          </a:p>
          <a:p>
            <a:pPr lvl="2" algn="l"/>
            <a:r>
              <a:rPr lang="en-US" sz="2000" b="0" i="0" dirty="0">
                <a:solidFill>
                  <a:srgbClr val="555555"/>
                </a:solidFill>
                <a:effectLst/>
                <a:latin typeface="Tw Cen MT" panose="020B0602020104020603" pitchFamily="34" charset="0"/>
              </a:rPr>
              <a:t> </a:t>
            </a:r>
            <a:endParaRPr lang="en-US" sz="2000" dirty="0">
              <a:latin typeface="Tw Cen MT" panose="020B0602020104020603" pitchFamily="34" charset="0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7739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Pollution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00057" y="1749189"/>
            <a:ext cx="11738322" cy="1822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$27 billion Greenhouse Gas Reduction Fund*</a:t>
            </a:r>
          </a:p>
          <a:p>
            <a:pPr marL="914400" lvl="1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B1B1B"/>
                </a:solidFill>
                <a:latin typeface="Tw Cen MT" panose="020B0602020104020603" pitchFamily="34" charset="0"/>
              </a:rPr>
              <a:t>Provides g</a:t>
            </a:r>
            <a:r>
              <a:rPr lang="en-US" sz="2000" b="0" i="0" dirty="0">
                <a:solidFill>
                  <a:srgbClr val="1B1B1B"/>
                </a:solidFill>
                <a:effectLst/>
                <a:latin typeface="Tw Cen MT" panose="020B0602020104020603" pitchFamily="34" charset="0"/>
              </a:rPr>
              <a:t>rants to mobilize financing and leverage private capital for clean energy and climate projects that reduce greenhouse gas emissions</a:t>
            </a:r>
          </a:p>
          <a:p>
            <a:pPr marL="914400" lvl="1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Can be used to fund a state Climate Bank </a:t>
            </a:r>
          </a:p>
          <a:p>
            <a:pPr marL="457200" indent="-45720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$5 billion Climate Pollution Reduction Grants*</a:t>
            </a:r>
          </a:p>
          <a:p>
            <a:pPr algn="l">
              <a:spcBef>
                <a:spcPts val="600"/>
              </a:spcBef>
            </a:pPr>
            <a:endParaRPr lang="en-US" sz="2400" b="1" i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  <a:p>
            <a:pPr algn="l">
              <a:spcBef>
                <a:spcPts val="600"/>
              </a:spcBef>
            </a:pP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November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4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7964905" cy="866774"/>
          </a:xfrm>
          <a:prstGeom prst="rect">
            <a:avLst/>
          </a:prstGeom>
          <a:solidFill>
            <a:srgbClr val="3377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00057" y="-603251"/>
            <a:ext cx="8325134" cy="1470025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chemeClr val="bg1"/>
                </a:solidFill>
                <a:latin typeface="Tw Cen MT" panose="020B0602020104020603" pitchFamily="34" charset="0"/>
              </a:rPr>
              <a:t>Transportation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21" b="77711"/>
          <a:stretch/>
        </p:blipFill>
        <p:spPr>
          <a:xfrm>
            <a:off x="-1154240" y="6276372"/>
            <a:ext cx="5299364" cy="62743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91272" y="6434880"/>
            <a:ext cx="693105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Tw Cen MT" panose="020B0602020104020603" pitchFamily="34" charset="0"/>
              </a:rPr>
              <a:t>Inflation Reduction Act</a:t>
            </a:r>
            <a:r>
              <a:rPr lang="en-US" sz="1200" dirty="0">
                <a:solidFill>
                  <a:schemeClr val="accent1">
                    <a:lumMod val="50000"/>
                  </a:schemeClr>
                </a:solidFill>
                <a:latin typeface="Tw Cen MT" panose="020B0602020104020603" pitchFamily="34" charset="0"/>
              </a:rPr>
              <a:t>| Metropolitan Area Planning Council | November 2022</a:t>
            </a:r>
            <a:endParaRPr lang="en-US" sz="12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7745" y="5831493"/>
            <a:ext cx="1595107" cy="880386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4A8F4018-5CC4-E949-A8EC-BA65532A7660}"/>
              </a:ext>
            </a:extLst>
          </p:cNvPr>
          <p:cNvSpPr txBox="1">
            <a:spLocks/>
          </p:cNvSpPr>
          <p:nvPr/>
        </p:nvSpPr>
        <p:spPr>
          <a:xfrm>
            <a:off x="633593" y="837997"/>
            <a:ext cx="10924813" cy="1822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base"/>
            <a:endParaRPr lang="en-US" sz="2400" dirty="0">
              <a:solidFill>
                <a:srgbClr val="333333"/>
              </a:solidFill>
              <a:latin typeface="Tw Cen MT" panose="020B0602020104020603" pitchFamily="34" charset="0"/>
            </a:endParaRPr>
          </a:p>
          <a:p>
            <a:pPr algn="l" fontAlgn="base"/>
            <a:r>
              <a:rPr lang="en-US" sz="24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$1.9 billion to the USDOT Federal Highway Administration to administer the new, competitive Neighborhood Access and Equity Grant Program </a:t>
            </a:r>
          </a:p>
          <a:p>
            <a:pPr marL="285750" indent="-285750"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Improve walkability, safety, affordable transportation</a:t>
            </a:r>
          </a:p>
          <a:p>
            <a:pPr algn="l" fontAlgn="base"/>
            <a:endParaRPr lang="en-US" sz="2400" b="0" i="0" dirty="0">
              <a:solidFill>
                <a:srgbClr val="333333"/>
              </a:solidFill>
              <a:effectLst/>
              <a:latin typeface="Tw Cen MT" panose="020B0602020104020603" pitchFamily="34" charset="0"/>
            </a:endParaRPr>
          </a:p>
          <a:p>
            <a:pPr algn="l" fontAlgn="base"/>
            <a:r>
              <a:rPr lang="en-US" sz="24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$1 billion for Heavy Duty Vehicle Program* to award grants and rebates to state and local governments for up to 100 percent of the costs of: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33333"/>
                </a:solidFill>
                <a:latin typeface="Tw Cen MT" panose="020B0602020104020603" pitchFamily="34" charset="0"/>
              </a:rPr>
              <a:t>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eplacing a heavy-duty vehicle, such as a bus or garbage truck, with a zero-emission vehicle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Purchasing, installing, operating and maintaining the infrastructure needed to charge, fuel or maintain zero-emission vehicles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Workforce development and training to support the maintenance, charging, fueling and operation of zero-emission vehicles</a:t>
            </a:r>
          </a:p>
          <a:p>
            <a:pPr marL="342900" indent="-342900"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333333"/>
                </a:solidFill>
                <a:effectLst/>
                <a:latin typeface="Tw Cen MT" panose="020B0602020104020603" pitchFamily="34" charset="0"/>
              </a:rPr>
              <a:t>Planning and technical activities to support the adoption and deployment of zero-emission vehicles</a:t>
            </a:r>
          </a:p>
          <a:p>
            <a:pPr algn="l">
              <a:spcBef>
                <a:spcPts val="600"/>
              </a:spcBef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094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846</Words>
  <Application>Microsoft Office PowerPoint</Application>
  <PresentationFormat>Widescreen</PresentationFormat>
  <Paragraphs>120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acumin-pro</vt:lpstr>
      <vt:lpstr>Arial</vt:lpstr>
      <vt:lpstr>Calibri</vt:lpstr>
      <vt:lpstr>Calibri Light</vt:lpstr>
      <vt:lpstr>Faustina</vt:lpstr>
      <vt:lpstr>Open Sans</vt:lpstr>
      <vt:lpstr>Tw Cen MT</vt:lpstr>
      <vt:lpstr>Office Theme</vt:lpstr>
      <vt:lpstr>PowerPoint Presentation</vt:lpstr>
      <vt:lpstr>IRA Overview </vt:lpstr>
      <vt:lpstr>IRA Overview </vt:lpstr>
      <vt:lpstr>Healthcare</vt:lpstr>
      <vt:lpstr>Tax Provisions</vt:lpstr>
      <vt:lpstr>Climate Overview</vt:lpstr>
      <vt:lpstr>Tax Credit Updates in the IRA </vt:lpstr>
      <vt:lpstr>Pollution</vt:lpstr>
      <vt:lpstr>Transportation</vt:lpstr>
      <vt:lpstr>Transportation</vt:lpstr>
      <vt:lpstr>Buildings</vt:lpstr>
      <vt:lpstr>Clean Energy Development</vt:lpstr>
      <vt:lpstr>Individual Tax Credits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Barlow, Georgia</dc:creator>
  <cp:lastModifiedBy>Windows User</cp:lastModifiedBy>
  <cp:revision>2</cp:revision>
  <dcterms:created xsi:type="dcterms:W3CDTF">2022-12-07T11:51:55Z</dcterms:created>
  <dcterms:modified xsi:type="dcterms:W3CDTF">2022-12-07T16:07:16Z</dcterms:modified>
</cp:coreProperties>
</file>